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sldIdLst>
    <p:sldId id="1100" r:id="rId2"/>
    <p:sldId id="1638" r:id="rId3"/>
    <p:sldId id="1337" r:id="rId4"/>
    <p:sldId id="1639" r:id="rId5"/>
    <p:sldId id="1653" r:id="rId6"/>
    <p:sldId id="1654" r:id="rId7"/>
    <p:sldId id="1655" r:id="rId8"/>
    <p:sldId id="1656" r:id="rId9"/>
    <p:sldId id="1657" r:id="rId10"/>
    <p:sldId id="1658" r:id="rId11"/>
    <p:sldId id="1659" r:id="rId12"/>
    <p:sldId id="1660" r:id="rId13"/>
    <p:sldId id="1661" r:id="rId14"/>
    <p:sldId id="1662" r:id="rId15"/>
    <p:sldId id="1663" r:id="rId16"/>
    <p:sldId id="1664" r:id="rId17"/>
    <p:sldId id="1665" r:id="rId18"/>
    <p:sldId id="1666" r:id="rId19"/>
    <p:sldId id="1599" r:id="rId20"/>
    <p:sldId id="1667" r:id="rId21"/>
    <p:sldId id="1669" r:id="rId22"/>
    <p:sldId id="1670" r:id="rId23"/>
    <p:sldId id="1671" r:id="rId24"/>
    <p:sldId id="1672" r:id="rId25"/>
    <p:sldId id="1673" r:id="rId26"/>
    <p:sldId id="1674" r:id="rId27"/>
    <p:sldId id="1675" r:id="rId28"/>
    <p:sldId id="951" r:id="rId29"/>
    <p:sldId id="1335" r:id="rId30"/>
    <p:sldId id="952" r:id="rId3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CC00"/>
    <a:srgbClr val="006600"/>
    <a:srgbClr val="000099"/>
    <a:srgbClr val="C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50" autoAdjust="0"/>
    <p:restoredTop sz="91945" autoAdjust="0"/>
  </p:normalViewPr>
  <p:slideViewPr>
    <p:cSldViewPr snapToGrid="0" snapToObjects="1">
      <p:cViewPr varScale="1">
        <p:scale>
          <a:sx n="103" d="100"/>
          <a:sy n="103" d="100"/>
        </p:scale>
        <p:origin x="1302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2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871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124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20 – </a:t>
            </a:r>
            <a:r>
              <a:rPr lang="en-US" altLang="en-US" sz="4000" dirty="0" smtClean="0"/>
              <a:t>Binary (and File I/O)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Decimal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567490" y="1851320"/>
          <a:ext cx="8009020" cy="32997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1804"/>
                <a:gridCol w="1601804"/>
                <a:gridCol w="1601804"/>
                <a:gridCol w="1601804"/>
                <a:gridCol w="1601804"/>
              </a:tblGrid>
              <a:tr h="82493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6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7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4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9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3</a:t>
                      </a:r>
                      <a:endParaRPr lang="en-US" sz="4000" dirty="0"/>
                    </a:p>
                  </a:txBody>
                  <a:tcPr/>
                </a:tc>
              </a:tr>
              <a:tr h="82493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10</a:t>
                      </a:r>
                      <a:r>
                        <a:rPr lang="en-US" sz="4000" baseline="30000" dirty="0" smtClean="0"/>
                        <a:t>4</a:t>
                      </a:r>
                      <a:endParaRPr lang="en-US" sz="4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10</a:t>
                      </a:r>
                      <a:r>
                        <a:rPr lang="en-US" sz="4000" baseline="30000" dirty="0" smtClean="0"/>
                        <a:t>3</a:t>
                      </a:r>
                      <a:endParaRPr lang="en-US" sz="4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10</a:t>
                      </a:r>
                      <a:r>
                        <a:rPr lang="en-US" sz="4000" baseline="30000" dirty="0" smtClean="0"/>
                        <a:t>2</a:t>
                      </a:r>
                      <a:endParaRPr lang="en-US" sz="4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10</a:t>
                      </a:r>
                      <a:r>
                        <a:rPr lang="en-US" sz="4000" baseline="30000" dirty="0" smtClean="0"/>
                        <a:t>1</a:t>
                      </a:r>
                      <a:endParaRPr lang="en-US" sz="4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10</a:t>
                      </a:r>
                      <a:r>
                        <a:rPr lang="en-US" sz="4000" baseline="30000" dirty="0" smtClean="0"/>
                        <a:t>0</a:t>
                      </a:r>
                      <a:endParaRPr lang="en-US" sz="4000" baseline="30000" dirty="0"/>
                    </a:p>
                  </a:txBody>
                  <a:tcPr/>
                </a:tc>
              </a:tr>
              <a:tr h="82493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10000</a:t>
                      </a:r>
                      <a:endParaRPr lang="en-US" sz="40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1000</a:t>
                      </a:r>
                      <a:endParaRPr lang="en-US" sz="40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100</a:t>
                      </a:r>
                      <a:endParaRPr lang="en-US" sz="40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10</a:t>
                      </a:r>
                      <a:endParaRPr lang="en-US" sz="40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</a:t>
                      </a:r>
                      <a:endParaRPr lang="en-US" sz="40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493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60000</a:t>
                      </a:r>
                      <a:endParaRPr lang="en-US" sz="40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7000</a:t>
                      </a:r>
                      <a:endParaRPr lang="en-US" sz="40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400</a:t>
                      </a:r>
                      <a:endParaRPr lang="en-US" sz="40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90</a:t>
                      </a:r>
                      <a:endParaRPr lang="en-US" sz="40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3</a:t>
                      </a:r>
                      <a:endParaRPr lang="en-US" sz="40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96768" y="5403501"/>
            <a:ext cx="75504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prstClr val="black"/>
                </a:solidFill>
              </a:rPr>
              <a:t>60000+7000+400+90+3 = 67493</a:t>
            </a:r>
            <a:endParaRPr lang="en-US" sz="4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26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do the same with 10110 in binary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1106" y="3770739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1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5169" y="4762205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</a:rPr>
              <a:t>2</a:t>
            </a:r>
            <a:r>
              <a:rPr lang="en-US" sz="3600" baseline="30000" dirty="0" smtClean="0">
                <a:solidFill>
                  <a:prstClr val="black"/>
                </a:solidFill>
              </a:rPr>
              <a:t>4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1" y="3769069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0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95664" y="4763875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2</a:t>
            </a:r>
            <a:r>
              <a:rPr lang="en-US" sz="3600" baseline="30000" dirty="0" smtClean="0">
                <a:solidFill>
                  <a:prstClr val="black"/>
                </a:solidFill>
              </a:rPr>
              <a:t>3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21782" y="3769069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1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45845" y="4763875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2</a:t>
            </a:r>
            <a:r>
              <a:rPr lang="en-US" sz="3600" baseline="30000" dirty="0" smtClean="0">
                <a:solidFill>
                  <a:prstClr val="black"/>
                </a:solidFill>
              </a:rPr>
              <a:t>2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72276" y="3769069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1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96339" y="4763875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2</a:t>
            </a:r>
            <a:r>
              <a:rPr lang="en-US" sz="3600" baseline="30000" dirty="0" smtClean="0">
                <a:solidFill>
                  <a:prstClr val="black"/>
                </a:solidFill>
              </a:rPr>
              <a:t>1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227197" y="3769069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0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51260" y="4763875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2</a:t>
            </a:r>
            <a:r>
              <a:rPr lang="en-US" sz="3600" baseline="30000" dirty="0" smtClean="0">
                <a:solidFill>
                  <a:prstClr val="black"/>
                </a:solidFill>
              </a:rPr>
              <a:t>0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18900000">
            <a:off x="-23454" y="3170432"/>
            <a:ext cx="2380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sixteens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18900000">
            <a:off x="1204922" y="3236227"/>
            <a:ext cx="17940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eights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18900000">
            <a:off x="2301259" y="3253841"/>
            <a:ext cx="1206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fours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18900000">
            <a:off x="3367589" y="3300863"/>
            <a:ext cx="90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twos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18900000">
            <a:off x="4310635" y="3300863"/>
            <a:ext cx="90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ones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8652" y="5705320"/>
            <a:ext cx="8881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</a:rPr>
              <a:t>Binary uses 2 digits, so our base isn’t 10, but…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12816" y="2619632"/>
            <a:ext cx="3395259" cy="3395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x 2</a:t>
            </a:r>
            <a:r>
              <a:rPr lang="en-US" sz="2800" b="1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 0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2</a:t>
            </a:r>
            <a:r>
              <a:rPr lang="en-US" sz="2800" b="1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 2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2</a:t>
            </a:r>
            <a:r>
              <a:rPr lang="en-US" sz="2800" b="1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 4</a:t>
            </a:r>
          </a:p>
          <a:p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x 2</a:t>
            </a:r>
            <a:r>
              <a:rPr lang="en-US" sz="2800" b="1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 0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2</a:t>
            </a:r>
            <a:r>
              <a:rPr lang="en-US" sz="2800" b="1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16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--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Total:</a:t>
            </a:r>
            <a:r>
              <a:rPr lang="en-US" sz="2800" b="1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22</a:t>
            </a:r>
          </a:p>
          <a:p>
            <a:endParaRPr lang="en-US" sz="2800" b="1" baseline="300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01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 animBg="1"/>
      <p:bldP spid="10" grpId="0"/>
      <p:bldP spid="12" grpId="0" animBg="1"/>
      <p:bldP spid="13" grpId="0"/>
      <p:bldP spid="15" grpId="0" animBg="1"/>
      <p:bldP spid="16" grpId="0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to Decimal Conversion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Step 1: Draw Conversion Box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Step 2: Enter Binary Number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Step 3: Multiply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Step 4: Add 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1045953" y="4220198"/>
          <a:ext cx="5628223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9234"/>
                <a:gridCol w="689234"/>
                <a:gridCol w="689234"/>
                <a:gridCol w="547611"/>
                <a:gridCol w="547611"/>
                <a:gridCol w="547611"/>
                <a:gridCol w="479422"/>
                <a:gridCol w="479422"/>
                <a:gridCol w="479422"/>
                <a:gridCol w="47942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9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8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7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6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5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4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3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2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1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0</a:t>
                      </a:r>
                      <a:endParaRPr lang="en-US" sz="2000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512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1045953" y="4220198"/>
          <a:ext cx="5628223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9234"/>
                <a:gridCol w="689234"/>
                <a:gridCol w="689234"/>
                <a:gridCol w="547611"/>
                <a:gridCol w="547611"/>
                <a:gridCol w="547611"/>
                <a:gridCol w="479422"/>
                <a:gridCol w="479422"/>
                <a:gridCol w="479422"/>
                <a:gridCol w="4794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45953" y="5409013"/>
          <a:ext cx="5628223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9234"/>
                <a:gridCol w="689234"/>
                <a:gridCol w="689234"/>
                <a:gridCol w="547611"/>
                <a:gridCol w="547611"/>
                <a:gridCol w="547611"/>
                <a:gridCol w="479422"/>
                <a:gridCol w="479422"/>
                <a:gridCol w="479422"/>
                <a:gridCol w="4794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512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128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919672" y="5973858"/>
            <a:ext cx="5304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128 + 0 + 0 + 0 + 8 + 4 + 0 + 1 = 141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0703" y="4143281"/>
            <a:ext cx="1593131" cy="18263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17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Converting From Binary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65216" y="1977380"/>
            <a:ext cx="8229600" cy="415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prstClr val="black"/>
                </a:solidFill>
              </a:rPr>
              <a:t>What are the decimals equivalents of…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101       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1111      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100000    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101010    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0010 1010 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1000 0000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3863979"/>
            <a:ext cx="4015235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Longer binary numbers are often broken into blocks of four digits for the sake of readability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421930" y="4826524"/>
            <a:ext cx="1376313" cy="607115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7575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Converting From Binary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65216" y="1977380"/>
            <a:ext cx="8229600" cy="415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prstClr val="black"/>
                </a:solidFill>
              </a:rPr>
              <a:t>What are the decimals equivalents of…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101       = 4+</a:t>
            </a:r>
            <a:r>
              <a:rPr lang="en-US" sz="3200" b="1" dirty="0" smtClean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+1        = 5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1111      = 8+4+2+1      = 15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100000    = 32+</a:t>
            </a:r>
            <a:r>
              <a:rPr lang="en-US" sz="3200" b="1" dirty="0" smtClean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3200" b="1" dirty="0" smtClean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3200" b="1" dirty="0" smtClean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3200" b="1" dirty="0" smtClean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3200" b="1" dirty="0" smtClean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32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101010    = 32+</a:t>
            </a:r>
            <a:r>
              <a:rPr lang="en-US" sz="3200" b="1" dirty="0" smtClean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+8+</a:t>
            </a:r>
            <a:r>
              <a:rPr lang="en-US" sz="3200" b="1" dirty="0" smtClean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+2+</a:t>
            </a:r>
            <a:r>
              <a:rPr lang="en-US" sz="3200" b="1" dirty="0" smtClean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42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0010 </a:t>
            </a: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1010 </a:t>
            </a:r>
            <a:r>
              <a:rPr lang="en-US" sz="32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32+</a:t>
            </a:r>
            <a:r>
              <a:rPr lang="en-US" sz="3200" b="1" dirty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+8+</a:t>
            </a:r>
            <a:r>
              <a:rPr lang="en-US" sz="3200" b="1" dirty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+2+</a:t>
            </a:r>
            <a:r>
              <a:rPr lang="en-US" sz="3200" b="1" dirty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 0000 = 128+</a:t>
            </a:r>
            <a:r>
              <a:rPr lang="en-US" sz="3200" b="1" dirty="0" smtClean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3200" b="1" dirty="0" smtClean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3200" b="1" dirty="0" smtClean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= 128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716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Decimal to Binary Conversion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885140"/>
            <a:ext cx="8229600" cy="4156799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Step 1: Draw Conversion Box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Step 2: Compare decimal to highest  binary value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Step 3: If binary value is smaller, put a 1 there and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	</a:t>
            </a:r>
            <a:r>
              <a:rPr lang="en-US" sz="2800" dirty="0" smtClean="0"/>
              <a:t>		 subtract the value from the decimal number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Step 4: Repeat until 0</a:t>
            </a:r>
            <a:endParaRPr lang="en-US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196784" y="4656296"/>
          <a:ext cx="5326563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2293"/>
                <a:gridCol w="652293"/>
                <a:gridCol w="652293"/>
                <a:gridCol w="518260"/>
                <a:gridCol w="518260"/>
                <a:gridCol w="518260"/>
                <a:gridCol w="453726"/>
                <a:gridCol w="453726"/>
                <a:gridCol w="453726"/>
                <a:gridCol w="45372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9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8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7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6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5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4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3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2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1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0</a:t>
                      </a:r>
                      <a:endParaRPr lang="en-US" sz="2000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512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125963" y="4175279"/>
            <a:ext cx="28920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Convert 163 to binary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7326" y="5984092"/>
            <a:ext cx="21002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163-128 = 35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97911" y="5984092"/>
            <a:ext cx="1552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35-32 = 3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83012" y="5984092"/>
            <a:ext cx="10230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3-2=1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73638" y="5984092"/>
            <a:ext cx="10230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1-1=0</a:t>
            </a:r>
            <a:endParaRPr lang="en-US" sz="2800" dirty="0">
              <a:solidFill>
                <a:prstClr val="black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2484735" y="5448776"/>
          <a:ext cx="1170553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2293"/>
                <a:gridCol w="5182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5604805" y="5448776"/>
          <a:ext cx="453726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372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6069621" y="5448776"/>
          <a:ext cx="453726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372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889941" y="4618090"/>
            <a:ext cx="1593131" cy="12776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3640642" y="5448776"/>
          <a:ext cx="1964162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0502"/>
                <a:gridCol w="461220"/>
                <a:gridCol w="461220"/>
                <a:gridCol w="4612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079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to Binary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binary equivalents of…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27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68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216</a:t>
            </a:r>
            <a:b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3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255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50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to Binary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73678" cy="4517689"/>
          </a:xfrm>
        </p:spPr>
        <p:txBody>
          <a:bodyPr/>
          <a:lstStyle/>
          <a:p>
            <a:r>
              <a:rPr lang="en-US" dirty="0" smtClean="0"/>
              <a:t>What are the binary equivalents of…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    = 1001 (or 8+1)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27   = 0001 1011 (or 16+8+2+1)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68   = 0100 0100 (or 64+4)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216  = 1101 1000 </a:t>
            </a:r>
            <a:b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(or 128+64+16+8)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255  = 1111 1111</a:t>
            </a:r>
            <a:b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(or 128+64+32+16+8+4+2+1)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64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Tips and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686800" cy="4517689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ome “sanity checking” rules for conversions: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Binary can only be 1 or 0</a:t>
            </a:r>
          </a:p>
          <a:p>
            <a:pPr marL="914400" lvl="1" indent="-514350"/>
            <a:r>
              <a:rPr lang="en-US" dirty="0" smtClean="0"/>
              <a:t>If you get “2” of something, it’s wrong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Odd numbers </a:t>
            </a:r>
            <a:r>
              <a:rPr lang="en-US" u="sng" dirty="0" smtClean="0"/>
              <a:t>must</a:t>
            </a:r>
            <a:r>
              <a:rPr lang="en-US" dirty="0" smtClean="0"/>
              <a:t> have a 1 in the ones column</a:t>
            </a:r>
          </a:p>
          <a:p>
            <a:pPr marL="914400" lvl="1" indent="-514350"/>
            <a:r>
              <a:rPr lang="en-US" dirty="0" smtClean="0"/>
              <a:t>Why?  (And what’s the rule for even numbers?)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Each column’s value is the sum of </a:t>
            </a:r>
            <a:r>
              <a:rPr lang="en-US" u="sng" dirty="0" smtClean="0"/>
              <a:t>all</a:t>
            </a:r>
            <a:r>
              <a:rPr lang="en-US" dirty="0" smtClean="0"/>
              <a:t> of the previous columns (to the right) plus one</a:t>
            </a:r>
          </a:p>
          <a:p>
            <a:pPr marL="914400" lvl="1" indent="-514350"/>
            <a:r>
              <a:rPr lang="en-US" dirty="0" smtClean="0"/>
              <a:t>In decimal, what column comes after 999?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51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File Input and Output</a:t>
            </a:r>
            <a:br>
              <a:rPr lang="en-US" dirty="0" smtClean="0"/>
            </a:br>
            <a:r>
              <a:rPr lang="en-US" dirty="0" smtClean="0"/>
              <a:t>(Review)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81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I/O</a:t>
            </a:r>
          </a:p>
          <a:p>
            <a:endParaRPr lang="en-US" dirty="0"/>
          </a:p>
          <a:p>
            <a:r>
              <a:rPr lang="en-US" dirty="0" smtClean="0"/>
              <a:t>How to open a file</a:t>
            </a:r>
          </a:p>
          <a:p>
            <a:pPr lvl="1"/>
            <a:r>
              <a:rPr lang="en-US" sz="3200" dirty="0" smtClean="0"/>
              <a:t>For reading or writing</a:t>
            </a:r>
          </a:p>
          <a:p>
            <a:r>
              <a:rPr lang="en-US" dirty="0" smtClean="0"/>
              <a:t>How to read from a file</a:t>
            </a:r>
          </a:p>
          <a:p>
            <a:r>
              <a:rPr lang="en-US" dirty="0" smtClean="0"/>
              <a:t>How to write to a file</a:t>
            </a:r>
          </a:p>
          <a:p>
            <a:r>
              <a:rPr lang="en-US" dirty="0" smtClean="0"/>
              <a:t>How to close a file</a:t>
            </a:r>
          </a:p>
          <a:p>
            <a:endParaRPr lang="en-US" dirty="0"/>
          </a:p>
          <a:p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7058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79536" cy="4156799"/>
          </a:xfrm>
        </p:spPr>
        <p:txBody>
          <a:bodyPr/>
          <a:lstStyle/>
          <a:p>
            <a:r>
              <a:rPr lang="en-US" dirty="0" smtClean="0"/>
              <a:t>Write the lines of code for the tasks below</a:t>
            </a:r>
          </a:p>
          <a:p>
            <a:pPr lvl="3"/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Open the file “goodDogs.txt”</a:t>
            </a:r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file in (however you want), and print out each dog’s name in the sentence “X is a good dog”</a:t>
            </a:r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Finish using the file (what do you need to do?)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165510" y="5016857"/>
            <a:ext cx="364083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goodDogs.txt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nb-NO" altLang="en-US" sz="2000" dirty="0" smtClean="0">
                <a:latin typeface="Courier New" panose="02070309020205020404" pitchFamily="49" charset="0"/>
              </a:rPr>
              <a:t>Thor,Corgi</a:t>
            </a:r>
          </a:p>
          <a:p>
            <a:pPr>
              <a:lnSpc>
                <a:spcPct val="90000"/>
              </a:lnSpc>
            </a:pPr>
            <a:r>
              <a:rPr lang="nb-NO" altLang="en-US" sz="2000" dirty="0" smtClean="0">
                <a:latin typeface="Courier New" panose="02070309020205020404" pitchFamily="49" charset="0"/>
              </a:rPr>
              <a:t>Coco,Chocolate Lab</a:t>
            </a:r>
          </a:p>
          <a:p>
            <a:pPr>
              <a:lnSpc>
                <a:spcPct val="90000"/>
              </a:lnSpc>
            </a:pPr>
            <a:r>
              <a:rPr lang="nb-NO" altLang="en-US" sz="2000" dirty="0" smtClean="0">
                <a:latin typeface="Courier New" panose="02070309020205020404" pitchFamily="49" charset="0"/>
              </a:rPr>
              <a:t>Beethoven,St. Bernard</a:t>
            </a:r>
            <a:endParaRPr lang="en-US" altLang="en-US" sz="20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87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Jabberwocky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Write a program that goes through a file and reports the longest line in the file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193292" y="5345722"/>
            <a:ext cx="6757416" cy="101566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>
                <a:latin typeface="Courier New" panose="02070309020205020404" pitchFamily="49" charset="0"/>
              </a:rPr>
              <a:t>&gt;&gt;&gt;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longest.py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000" dirty="0">
                <a:latin typeface="Courier New" panose="02070309020205020404" pitchFamily="49" charset="0"/>
              </a:rPr>
              <a:t>longest line = 42 characters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latin typeface="Courier New" panose="02070309020205020404" pitchFamily="49" charset="0"/>
              </a:rPr>
              <a:t>the jaws that bite, the claws that catch</a:t>
            </a:r>
            <a:r>
              <a:rPr lang="en-US" altLang="en-US" sz="2000" dirty="0" smtClean="0">
                <a:latin typeface="Courier New" panose="02070309020205020404" pitchFamily="49" charset="0"/>
              </a:rPr>
              <a:t>,</a:t>
            </a:r>
            <a:endParaRPr lang="en-US" altLang="en-US" sz="2000" dirty="0">
              <a:latin typeface="Courier New" panose="02070309020205020404" pitchFamily="49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193292" y="3422673"/>
            <a:ext cx="675741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Beware </a:t>
            </a:r>
            <a:r>
              <a:rPr lang="en-US" altLang="en-US" sz="2000" dirty="0">
                <a:latin typeface="Courier New" panose="02070309020205020404" pitchFamily="49" charset="0"/>
              </a:rPr>
              <a:t>the Jabberwock, my son,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the </a:t>
            </a:r>
            <a:r>
              <a:rPr lang="en-US" altLang="en-US" sz="2000" dirty="0">
                <a:latin typeface="Courier New" panose="02070309020205020404" pitchFamily="49" charset="0"/>
              </a:rPr>
              <a:t>jaws that bite, the claws that catch,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Beware </a:t>
            </a:r>
            <a:r>
              <a:rPr lang="en-US" altLang="en-US" sz="2000" dirty="0">
                <a:latin typeface="Courier New" panose="02070309020205020404" pitchFamily="49" charset="0"/>
              </a:rPr>
              <a:t>the </a:t>
            </a:r>
            <a:r>
              <a:rPr lang="en-US" altLang="en-US" sz="2000" dirty="0" err="1">
                <a:latin typeface="Courier New" panose="02070309020205020404" pitchFamily="49" charset="0"/>
              </a:rPr>
              <a:t>JubJub</a:t>
            </a:r>
            <a:r>
              <a:rPr lang="en-US" altLang="en-US" sz="2000" dirty="0">
                <a:latin typeface="Courier New" panose="02070309020205020404" pitchFamily="49" charset="0"/>
              </a:rPr>
              <a:t> bird and shun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the </a:t>
            </a:r>
            <a:r>
              <a:rPr lang="en-US" altLang="en-US" sz="2000" dirty="0" err="1">
                <a:latin typeface="Courier New" panose="02070309020205020404" pitchFamily="49" charset="0"/>
              </a:rPr>
              <a:t>frumious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bandersnatch</a:t>
            </a:r>
            <a:r>
              <a:rPr lang="en-US" altLang="en-US" sz="2000" dirty="0" smtClean="0">
                <a:latin typeface="Courier New" panose="02070309020205020404" pitchFamily="49" charset="0"/>
              </a:rPr>
              <a:t>.</a:t>
            </a:r>
            <a:endParaRPr lang="en-US" altLang="en-US" sz="2000" dirty="0">
              <a:latin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022180"/>
            <a:ext cx="23861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Example Input File: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4945612"/>
            <a:ext cx="2092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Example Output: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495731" y="3022180"/>
            <a:ext cx="2295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carroll.txt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30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Jabberwocky Solution 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4688"/>
            <a:ext cx="8516112" cy="4431475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inside main: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 the file "carroll.txt" (for reading)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create a variable to store the "longest" line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we'll refer to this variable as "record"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what should this variable be initialized to?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each line of the input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current line is longer than the record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update the record to the current line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the length of the longest line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the longest line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main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571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Jabberwocky Solution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inputFile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"carroll.txt"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longest =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lines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inputFile.readlines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(lines)):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(lines[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(longest):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longest 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lines[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"Longest line ="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(longest))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(longest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103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Jabberwocky Solution Walkthrough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71116" y="1822242"/>
            <a:ext cx="675741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Beware </a:t>
            </a:r>
            <a:r>
              <a:rPr lang="en-US" altLang="en-US" sz="2000" dirty="0">
                <a:latin typeface="Courier New" panose="02070309020205020404" pitchFamily="49" charset="0"/>
              </a:rPr>
              <a:t>the Jabberwock, my son,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the </a:t>
            </a:r>
            <a:r>
              <a:rPr lang="en-US" altLang="en-US" sz="2000" dirty="0">
                <a:latin typeface="Courier New" panose="02070309020205020404" pitchFamily="49" charset="0"/>
              </a:rPr>
              <a:t>jaws that bite, the claws that catch,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Beware </a:t>
            </a:r>
            <a:r>
              <a:rPr lang="en-US" altLang="en-US" sz="2000" dirty="0">
                <a:latin typeface="Courier New" panose="02070309020205020404" pitchFamily="49" charset="0"/>
              </a:rPr>
              <a:t>the </a:t>
            </a:r>
            <a:r>
              <a:rPr lang="en-US" altLang="en-US" sz="2000" dirty="0" err="1">
                <a:latin typeface="Courier New" panose="02070309020205020404" pitchFamily="49" charset="0"/>
              </a:rPr>
              <a:t>JubJub</a:t>
            </a:r>
            <a:r>
              <a:rPr lang="en-US" altLang="en-US" sz="2000" dirty="0">
                <a:latin typeface="Courier New" panose="02070309020205020404" pitchFamily="49" charset="0"/>
              </a:rPr>
              <a:t> bird and shun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the </a:t>
            </a:r>
            <a:r>
              <a:rPr lang="en-US" altLang="en-US" sz="2000" dirty="0" err="1">
                <a:latin typeface="Courier New" panose="02070309020205020404" pitchFamily="49" charset="0"/>
              </a:rPr>
              <a:t>frumious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bandersnatch</a:t>
            </a:r>
            <a:r>
              <a:rPr lang="en-US" altLang="en-US" sz="2000" dirty="0" smtClean="0">
                <a:latin typeface="Courier New" panose="02070309020205020404" pitchFamily="49" charset="0"/>
              </a:rPr>
              <a:t>.</a:t>
            </a:r>
            <a:endParaRPr lang="en-US" altLang="en-US" sz="2000" dirty="0">
              <a:latin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3874417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longest = ""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301790" y="5463797"/>
            <a:ext cx="4842210" cy="1031051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(lines)):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(lines[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 &gt;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(longest)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longest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lines[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3362118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    = "</a:t>
            </a:r>
            <a:r>
              <a:rPr lang="en-US" altLang="en-US" dirty="0" smtClean="0">
                <a:latin typeface="Courier New" panose="02070309020205020404" pitchFamily="49" charset="0"/>
              </a:rPr>
              <a:t>Beware </a:t>
            </a:r>
            <a:r>
              <a:rPr lang="en-US" altLang="en-US" dirty="0">
                <a:latin typeface="Courier New" panose="02070309020205020404" pitchFamily="49" charset="0"/>
              </a:rPr>
              <a:t>the Jabberwock, my son</a:t>
            </a:r>
            <a:r>
              <a:rPr lang="en-US" altLang="en-US" dirty="0" smtClean="0">
                <a:latin typeface="Courier New" panose="02070309020205020404" pitchFamily="49" charset="0"/>
              </a:rPr>
              <a:t>,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93548" y="1859545"/>
            <a:ext cx="1877568" cy="400110"/>
            <a:chOff x="193548" y="1890449"/>
            <a:chExt cx="1877568" cy="400110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1424940" y="2090504"/>
              <a:ext cx="646176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93548" y="1890449"/>
              <a:ext cx="12313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line = </a:t>
              </a:r>
              <a:endParaRPr lang="en-US" sz="20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90853" y="5448884"/>
            <a:ext cx="3560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(line) 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(longest)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0853" y="5818216"/>
            <a:ext cx="3560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31    &gt;      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296202" y="5971629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b="1" dirty="0">
              <a:solidFill>
                <a:srgbClr val="008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" y="4252470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longest =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en-US" dirty="0">
                <a:latin typeface="Courier New" panose="02070309020205020404" pitchFamily="49" charset="0"/>
              </a:rPr>
              <a:t>Beware the Jabberwock, my son</a:t>
            </a:r>
            <a:r>
              <a:rPr lang="en-US" altLang="en-US" dirty="0" smtClean="0">
                <a:latin typeface="Courier New" panose="02070309020205020404" pitchFamily="49" charset="0"/>
              </a:rPr>
              <a:t>,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4" name="Straight Connector 23"/>
          <p:cNvCxnSpPr>
            <a:stCxn id="10" idx="1"/>
          </p:cNvCxnSpPr>
          <p:nvPr/>
        </p:nvCxnSpPr>
        <p:spPr>
          <a:xfrm flipV="1">
            <a:off x="457200" y="4105249"/>
            <a:ext cx="271272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121196" y="5679101"/>
            <a:ext cx="323088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226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7.40741E-7 L -2.77778E-6 0.02176 C -2.77778E-6 0.03148 0.01598 0.04352 0.029 0.04352 L 0.05799 0.04352 " pathEditMode="relative" rAng="0" ptsTypes="FfFF">
                                      <p:cBhvr>
                                        <p:cTn id="18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9" y="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799 0.04352 L 0.05799 0.06412 C 0.05799 0.07338 0.07413 0.08495 0.0875 0.08495 L 0.11702 0.08495 " pathEditMode="relative" rAng="0" ptsTypes="FfFF">
                                      <p:cBhvr>
                                        <p:cTn id="34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1" y="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702 0.08495 L 0.05851 0.08495 C 0.03229 0.08495 -2.77778E-6 0.06134 -2.77778E-6 0.04236 L -2.77778E-6 7.40741E-7 " pathEditMode="relative" rAng="0" ptsTypes="FfFF">
                                      <p:cBhvr>
                                        <p:cTn id="46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51" y="-4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48148E-6 L -4.72222E-6 0.03588 " pathEditMode="fixed" rAng="0" ptsTypes="AA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  <p:bldP spid="20" grpId="0"/>
      <p:bldP spid="2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457200" y="3874417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longest = ""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7200" y="4252470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longest =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en-US" dirty="0">
                <a:latin typeface="Courier New" panose="02070309020205020404" pitchFamily="49" charset="0"/>
              </a:rPr>
              <a:t>Beware the Jabberwock, my son</a:t>
            </a:r>
            <a:r>
              <a:rPr lang="en-US" altLang="en-US" dirty="0" smtClean="0">
                <a:latin typeface="Courier New" panose="02070309020205020404" pitchFamily="49" charset="0"/>
              </a:rPr>
              <a:t>,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3" name="Straight Connector 32"/>
          <p:cNvCxnSpPr>
            <a:stCxn id="31" idx="1"/>
          </p:cNvCxnSpPr>
          <p:nvPr/>
        </p:nvCxnSpPr>
        <p:spPr>
          <a:xfrm flipV="1">
            <a:off x="457200" y="4105249"/>
            <a:ext cx="271272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Jabberwocky Solution Walkthrough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71116" y="1822242"/>
            <a:ext cx="675741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Beware </a:t>
            </a:r>
            <a:r>
              <a:rPr lang="en-US" altLang="en-US" sz="2000" dirty="0">
                <a:latin typeface="Courier New" panose="02070309020205020404" pitchFamily="49" charset="0"/>
              </a:rPr>
              <a:t>the Jabberwock, my son,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the </a:t>
            </a:r>
            <a:r>
              <a:rPr lang="en-US" altLang="en-US" sz="2000" dirty="0">
                <a:latin typeface="Courier New" panose="02070309020205020404" pitchFamily="49" charset="0"/>
              </a:rPr>
              <a:t>jaws that bite, the claws that catch,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Beware </a:t>
            </a:r>
            <a:r>
              <a:rPr lang="en-US" altLang="en-US" sz="2000" dirty="0">
                <a:latin typeface="Courier New" panose="02070309020205020404" pitchFamily="49" charset="0"/>
              </a:rPr>
              <a:t>the </a:t>
            </a:r>
            <a:r>
              <a:rPr lang="en-US" altLang="en-US" sz="2000" dirty="0" err="1">
                <a:latin typeface="Courier New" panose="02070309020205020404" pitchFamily="49" charset="0"/>
              </a:rPr>
              <a:t>JubJub</a:t>
            </a:r>
            <a:r>
              <a:rPr lang="en-US" altLang="en-US" sz="2000" dirty="0">
                <a:latin typeface="Courier New" panose="02070309020205020404" pitchFamily="49" charset="0"/>
              </a:rPr>
              <a:t> bird and shun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the </a:t>
            </a:r>
            <a:r>
              <a:rPr lang="en-US" altLang="en-US" sz="2000" dirty="0" err="1">
                <a:latin typeface="Courier New" panose="02070309020205020404" pitchFamily="49" charset="0"/>
              </a:rPr>
              <a:t>frumious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bandersnatch</a:t>
            </a:r>
            <a:r>
              <a:rPr lang="en-US" altLang="en-US" sz="2000" dirty="0" smtClean="0">
                <a:latin typeface="Courier New" panose="02070309020205020404" pitchFamily="49" charset="0"/>
              </a:rPr>
              <a:t>.</a:t>
            </a:r>
            <a:endParaRPr lang="en-US" altLang="en-US" sz="2000" dirty="0">
              <a:latin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3362118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    = "</a:t>
            </a:r>
            <a:r>
              <a:rPr lang="en-US" altLang="en-US" dirty="0" smtClean="0">
                <a:latin typeface="Courier New" panose="02070309020205020404" pitchFamily="49" charset="0"/>
              </a:rPr>
              <a:t>the </a:t>
            </a:r>
            <a:r>
              <a:rPr lang="en-US" altLang="en-US" dirty="0">
                <a:latin typeface="Courier New" panose="02070309020205020404" pitchFamily="49" charset="0"/>
              </a:rPr>
              <a:t>jaws that bite, the claws that catch</a:t>
            </a:r>
            <a:r>
              <a:rPr lang="en-US" altLang="en-US" dirty="0" smtClean="0">
                <a:latin typeface="Courier New" panose="02070309020205020404" pitchFamily="49" charset="0"/>
              </a:rPr>
              <a:t>,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0853" y="5448884"/>
            <a:ext cx="3560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(line) 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(longest)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0853" y="5818216"/>
            <a:ext cx="3560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42    &gt;      31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296202" y="5971629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b="1" dirty="0">
              <a:solidFill>
                <a:srgbClr val="008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" y="4633470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longest =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 jaws that bite, the claws that catch,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457200" y="4486249"/>
            <a:ext cx="640689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193548" y="2100845"/>
            <a:ext cx="1877568" cy="400110"/>
            <a:chOff x="193548" y="1890449"/>
            <a:chExt cx="1877568" cy="400110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1424940" y="2090504"/>
              <a:ext cx="646176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193548" y="1890449"/>
              <a:ext cx="12313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line = </a:t>
              </a:r>
              <a:endParaRPr lang="en-US" sz="20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4301790" y="5463797"/>
            <a:ext cx="4842210" cy="1031051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(lines)):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(lines[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 &gt;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(longest)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longest = lines[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4121196" y="5679101"/>
            <a:ext cx="323088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640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7.40741E-7 L -2.77778E-6 0.02176 C -2.77778E-6 0.03148 0.01598 0.04352 0.029 0.04352 L 0.05799 0.04352 " pathEditMode="relative" rAng="0" ptsTypes="FfFF">
                                      <p:cBhvr>
                                        <p:cTn id="6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9" y="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799 0.04352 L 0.05799 0.06412 C 0.05799 0.07338 0.07413 0.08495 0.0875 0.08495 L 0.11702 0.08495 " pathEditMode="relative" rAng="0" ptsTypes="FfFF">
                                      <p:cBhvr>
                                        <p:cTn id="22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1" y="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702 0.08495 L 0.05851 0.08495 C 0.03229 0.08495 -2.77778E-6 0.06134 -2.77778E-6 0.04236 L -2.77778E-6 7.40741E-7 " pathEditMode="relative" rAng="0" ptsTypes="FfFF">
                                      <p:cBhvr>
                                        <p:cTn id="34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51" y="-4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33333E-6 L -4.72222E-6 0.03958 " pathEditMode="fixed" rAng="0" ptsTypes="AA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/>
      <p:bldP spid="2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457200" y="3874417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longest = ""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7200" y="4252470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longest =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en-US" dirty="0">
                <a:latin typeface="Courier New" panose="02070309020205020404" pitchFamily="49" charset="0"/>
              </a:rPr>
              <a:t>Beware the Jabberwock, my son</a:t>
            </a:r>
            <a:r>
              <a:rPr lang="en-US" altLang="en-US" dirty="0" smtClean="0">
                <a:latin typeface="Courier New" panose="02070309020205020404" pitchFamily="49" charset="0"/>
              </a:rPr>
              <a:t>,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3" name="Straight Connector 32"/>
          <p:cNvCxnSpPr>
            <a:stCxn id="31" idx="1"/>
          </p:cNvCxnSpPr>
          <p:nvPr/>
        </p:nvCxnSpPr>
        <p:spPr>
          <a:xfrm flipV="1">
            <a:off x="457200" y="4105249"/>
            <a:ext cx="271272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Jabberwocky Solution Walkthrough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71116" y="1822242"/>
            <a:ext cx="675741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Beware </a:t>
            </a:r>
            <a:r>
              <a:rPr lang="en-US" altLang="en-US" sz="2000" dirty="0">
                <a:latin typeface="Courier New" panose="02070309020205020404" pitchFamily="49" charset="0"/>
              </a:rPr>
              <a:t>the Jabberwock, my son,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the </a:t>
            </a:r>
            <a:r>
              <a:rPr lang="en-US" altLang="en-US" sz="2000" dirty="0">
                <a:latin typeface="Courier New" panose="02070309020205020404" pitchFamily="49" charset="0"/>
              </a:rPr>
              <a:t>jaws that bite, the claws that catch,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Beware </a:t>
            </a:r>
            <a:r>
              <a:rPr lang="en-US" altLang="en-US" sz="2000" dirty="0">
                <a:latin typeface="Courier New" panose="02070309020205020404" pitchFamily="49" charset="0"/>
              </a:rPr>
              <a:t>the </a:t>
            </a:r>
            <a:r>
              <a:rPr lang="en-US" altLang="en-US" sz="2000" dirty="0" err="1">
                <a:latin typeface="Courier New" panose="02070309020205020404" pitchFamily="49" charset="0"/>
              </a:rPr>
              <a:t>JubJub</a:t>
            </a:r>
            <a:r>
              <a:rPr lang="en-US" altLang="en-US" sz="2000" dirty="0">
                <a:latin typeface="Courier New" panose="02070309020205020404" pitchFamily="49" charset="0"/>
              </a:rPr>
              <a:t> bird and shun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the </a:t>
            </a:r>
            <a:r>
              <a:rPr lang="en-US" altLang="en-US" sz="2000" dirty="0" err="1">
                <a:latin typeface="Courier New" panose="02070309020205020404" pitchFamily="49" charset="0"/>
              </a:rPr>
              <a:t>frumious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bandersnatch</a:t>
            </a:r>
            <a:r>
              <a:rPr lang="en-US" altLang="en-US" sz="2000" dirty="0" smtClean="0">
                <a:latin typeface="Courier New" panose="02070309020205020404" pitchFamily="49" charset="0"/>
              </a:rPr>
              <a:t>.</a:t>
            </a:r>
            <a:endParaRPr lang="en-US" altLang="en-US" sz="2000" dirty="0">
              <a:latin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3362118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    = "</a:t>
            </a:r>
            <a:r>
              <a:rPr lang="en-US" altLang="en-US" dirty="0" smtClean="0">
                <a:latin typeface="Courier New" panose="02070309020205020404" pitchFamily="49" charset="0"/>
              </a:rPr>
              <a:t>Beware </a:t>
            </a:r>
            <a:r>
              <a:rPr lang="en-US" altLang="en-US" dirty="0">
                <a:latin typeface="Courier New" panose="02070309020205020404" pitchFamily="49" charset="0"/>
              </a:rPr>
              <a:t>the </a:t>
            </a:r>
            <a:r>
              <a:rPr lang="en-US" altLang="en-US" dirty="0" err="1">
                <a:latin typeface="Courier New" panose="02070309020205020404" pitchFamily="49" charset="0"/>
              </a:rPr>
              <a:t>JubJub</a:t>
            </a:r>
            <a:r>
              <a:rPr lang="en-US" altLang="en-US" dirty="0">
                <a:latin typeface="Courier New" panose="02070309020205020404" pitchFamily="49" charset="0"/>
              </a:rPr>
              <a:t> bird and </a:t>
            </a:r>
            <a:r>
              <a:rPr lang="en-US" altLang="en-US" dirty="0" smtClean="0">
                <a:latin typeface="Courier New" panose="02070309020205020404" pitchFamily="49" charset="0"/>
              </a:rPr>
              <a:t>shun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0853" y="5448884"/>
            <a:ext cx="3560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(line) 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(longest)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0853" y="5818216"/>
            <a:ext cx="3560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32    &gt;      42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96202" y="5971629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" y="4633470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longest =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 jaws that bite, the claws that catch,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457200" y="4486249"/>
            <a:ext cx="640689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193548" y="2377100"/>
            <a:ext cx="1877568" cy="400110"/>
            <a:chOff x="193548" y="1890449"/>
            <a:chExt cx="1877568" cy="400110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1424940" y="2090504"/>
              <a:ext cx="646176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193548" y="1890449"/>
              <a:ext cx="12313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line = </a:t>
              </a:r>
              <a:endParaRPr lang="en-US" sz="20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4301790" y="5463797"/>
            <a:ext cx="4842210" cy="1031051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(lines)):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(lines[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 &gt;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(longest)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longest = lines[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121196" y="5679101"/>
            <a:ext cx="323088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746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7.40741E-7 L -2.77778E-6 0.02176 C -2.77778E-6 0.03148 0.01598 0.04352 0.029 0.04352 L 0.05799 0.04352 " pathEditMode="relative" rAng="0" ptsTypes="FfFF">
                                      <p:cBhvr>
                                        <p:cTn id="6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9" y="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799 0.04352 L 0.029 0.04352 C 0.01598 0.04352 -2.77778E-6 0.03125 -2.77778E-6 0.02153 L -2.77778E-6 7.40741E-7 " pathEditMode="relative" rAng="0" ptsTypes="FfFF">
                                      <p:cBhvr>
                                        <p:cTn id="22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99" y="-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59259E-6 L -4.72222E-6 0.04445 " pathEditMode="fixed" rAng="0" ptsTypes="AA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457200" y="3874417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longest = ""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7200" y="4252470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longest =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en-US" dirty="0">
                <a:latin typeface="Courier New" panose="02070309020205020404" pitchFamily="49" charset="0"/>
              </a:rPr>
              <a:t>Beware the Jabberwock, my son</a:t>
            </a:r>
            <a:r>
              <a:rPr lang="en-US" altLang="en-US" dirty="0" smtClean="0">
                <a:latin typeface="Courier New" panose="02070309020205020404" pitchFamily="49" charset="0"/>
              </a:rPr>
              <a:t>,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3" name="Straight Connector 32"/>
          <p:cNvCxnSpPr>
            <a:stCxn id="31" idx="1"/>
          </p:cNvCxnSpPr>
          <p:nvPr/>
        </p:nvCxnSpPr>
        <p:spPr>
          <a:xfrm flipV="1">
            <a:off x="457200" y="4105249"/>
            <a:ext cx="271272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Jabberwocky Solution Walkthrough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71116" y="1822242"/>
            <a:ext cx="675741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Beware </a:t>
            </a:r>
            <a:r>
              <a:rPr lang="en-US" altLang="en-US" sz="2000" dirty="0">
                <a:latin typeface="Courier New" panose="02070309020205020404" pitchFamily="49" charset="0"/>
              </a:rPr>
              <a:t>the Jabberwock, my son,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the </a:t>
            </a:r>
            <a:r>
              <a:rPr lang="en-US" altLang="en-US" sz="2000" dirty="0">
                <a:latin typeface="Courier New" panose="02070309020205020404" pitchFamily="49" charset="0"/>
              </a:rPr>
              <a:t>jaws that bite, the claws that catch,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Beware </a:t>
            </a:r>
            <a:r>
              <a:rPr lang="en-US" altLang="en-US" sz="2000" dirty="0">
                <a:latin typeface="Courier New" panose="02070309020205020404" pitchFamily="49" charset="0"/>
              </a:rPr>
              <a:t>the </a:t>
            </a:r>
            <a:r>
              <a:rPr lang="en-US" altLang="en-US" sz="2000" dirty="0" err="1">
                <a:latin typeface="Courier New" panose="02070309020205020404" pitchFamily="49" charset="0"/>
              </a:rPr>
              <a:t>JubJub</a:t>
            </a:r>
            <a:r>
              <a:rPr lang="en-US" altLang="en-US" sz="2000" dirty="0">
                <a:latin typeface="Courier New" panose="02070309020205020404" pitchFamily="49" charset="0"/>
              </a:rPr>
              <a:t> bird and shun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the </a:t>
            </a:r>
            <a:r>
              <a:rPr lang="en-US" altLang="en-US" sz="2000" dirty="0" err="1">
                <a:latin typeface="Courier New" panose="02070309020205020404" pitchFamily="49" charset="0"/>
              </a:rPr>
              <a:t>frumious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bandersnatch</a:t>
            </a:r>
            <a:r>
              <a:rPr lang="en-US" altLang="en-US" sz="2000" dirty="0" smtClean="0">
                <a:latin typeface="Courier New" panose="02070309020205020404" pitchFamily="49" charset="0"/>
              </a:rPr>
              <a:t>.</a:t>
            </a:r>
            <a:endParaRPr lang="en-US" altLang="en-US" sz="2000" dirty="0">
              <a:latin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3362118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    = "</a:t>
            </a:r>
            <a:r>
              <a:rPr lang="en-US" altLang="en-US" dirty="0" smtClean="0">
                <a:latin typeface="Courier New" panose="02070309020205020404" pitchFamily="49" charset="0"/>
              </a:rPr>
              <a:t>the </a:t>
            </a:r>
            <a:r>
              <a:rPr lang="en-US" altLang="en-US" dirty="0" err="1">
                <a:latin typeface="Courier New" panose="02070309020205020404" pitchFamily="49" charset="0"/>
              </a:rPr>
              <a:t>frumious</a:t>
            </a: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dirty="0" err="1" smtClean="0">
                <a:latin typeface="Courier New" panose="02070309020205020404" pitchFamily="49" charset="0"/>
              </a:rPr>
              <a:t>bandersnatch</a:t>
            </a:r>
            <a:r>
              <a:rPr lang="en-US" altLang="en-US" dirty="0" smtClean="0">
                <a:latin typeface="Courier New" panose="02070309020205020404" pitchFamily="49" charset="0"/>
              </a:rPr>
              <a:t>.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0853" y="5448884"/>
            <a:ext cx="3560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(line) 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(longest)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0853" y="5818216"/>
            <a:ext cx="3560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27    &gt;      42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96202" y="5971629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" y="4633470"/>
            <a:ext cx="814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longest =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 jaws that bite, the claws that catch,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457200" y="4486249"/>
            <a:ext cx="640689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4301790" y="5463797"/>
            <a:ext cx="4842210" cy="1031051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(lines)):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(lines[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 &gt;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(longest)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longest = lines[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121196" y="5679101"/>
            <a:ext cx="323088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193548" y="2676694"/>
            <a:ext cx="1877568" cy="400110"/>
            <a:chOff x="193548" y="1890449"/>
            <a:chExt cx="1877568" cy="400110"/>
          </a:xfrm>
        </p:grpSpPr>
        <p:cxnSp>
          <p:nvCxnSpPr>
            <p:cNvPr id="34" name="Straight Arrow Connector 33"/>
            <p:cNvCxnSpPr/>
            <p:nvPr/>
          </p:nvCxnSpPr>
          <p:spPr>
            <a:xfrm>
              <a:off x="1424940" y="2090504"/>
              <a:ext cx="646176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193548" y="1890449"/>
              <a:ext cx="12313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line = </a:t>
              </a:r>
              <a:endParaRPr lang="en-US" sz="20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968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7.40741E-7 L -2.77778E-6 0.02176 C -2.77778E-6 0.03148 0.01598 0.04352 0.029 0.04352 L 0.05799 0.04352 " pathEditMode="relative" rAng="0" ptsTypes="FfFF">
                                      <p:cBhvr>
                                        <p:cTn id="6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9" y="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799 0.04352 L 0.029 0.04352 C 0.01598 0.04352 -2.77778E-6 0.03125 -2.77778E-6 0.02153 L -2.77778E-6 7.40741E-7 " pathEditMode="relative" rAng="0" ptsTypes="FfFF">
                                      <p:cBhvr>
                                        <p:cTn id="22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99" y="-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44444E-6 L -4.72222E-6 0.05764 " pathEditMode="fixed" rAng="0" ptsTypes="AA">
                                      <p:cBhvr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28531"/>
            <a:ext cx="8686801" cy="4517689"/>
          </a:xfrm>
        </p:spPr>
        <p:txBody>
          <a:bodyPr/>
          <a:lstStyle/>
          <a:p>
            <a:r>
              <a:rPr lang="en-US" dirty="0" smtClean="0"/>
              <a:t>Katherine Johnson</a:t>
            </a:r>
          </a:p>
          <a:p>
            <a:pPr lvl="1"/>
            <a:r>
              <a:rPr lang="en-US" dirty="0" smtClean="0"/>
              <a:t>Worked as a NASA “computer”</a:t>
            </a:r>
          </a:p>
          <a:p>
            <a:pPr lvl="1"/>
            <a:r>
              <a:rPr lang="en-US" dirty="0" smtClean="0"/>
              <a:t>Calculated trajectories, launch </a:t>
            </a:r>
            <a:br>
              <a:rPr lang="en-US" dirty="0" smtClean="0"/>
            </a:br>
            <a:r>
              <a:rPr lang="en-US" dirty="0" smtClean="0"/>
              <a:t>windows, and return paths for</a:t>
            </a:r>
            <a:br>
              <a:rPr lang="en-US" dirty="0" smtClean="0"/>
            </a:br>
            <a:r>
              <a:rPr lang="en-US" dirty="0" smtClean="0"/>
              <a:t>flights in Project Mercury</a:t>
            </a:r>
          </a:p>
          <a:p>
            <a:pPr lvl="2"/>
            <a:r>
              <a:rPr lang="en-US" dirty="0" smtClean="0"/>
              <a:t>Plotted Alan Shepard’s 1961 </a:t>
            </a:r>
            <a:br>
              <a:rPr lang="en-US" dirty="0" smtClean="0"/>
            </a:br>
            <a:r>
              <a:rPr lang="en-US" dirty="0" smtClean="0"/>
              <a:t>journey to space (first American)</a:t>
            </a:r>
          </a:p>
          <a:p>
            <a:pPr lvl="1"/>
            <a:r>
              <a:rPr lang="en-US" dirty="0" smtClean="0"/>
              <a:t>Also examined black box data </a:t>
            </a:r>
            <a:br>
              <a:rPr lang="en-US" dirty="0" smtClean="0"/>
            </a:br>
            <a:r>
              <a:rPr lang="en-US" dirty="0" smtClean="0"/>
              <a:t>from crashed air planes</a:t>
            </a:r>
            <a:endParaRPr lang="en-US" dirty="0"/>
          </a:p>
          <a:p>
            <a:pPr lvl="1"/>
            <a:r>
              <a:rPr lang="en-US" dirty="0" smtClean="0"/>
              <a:t>Graduated college at age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22770" y="1051856"/>
            <a:ext cx="46984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Daily CS History</a:t>
            </a:r>
            <a:endParaRPr lang="en-US" sz="5400" b="1" dirty="0">
              <a:ln/>
              <a:pattFill prst="dkUpDiag">
                <a:fgClr>
                  <a:prstClr val="white">
                    <a:lumMod val="50000"/>
                  </a:prstClr>
                </a:fgClr>
                <a:bgClr>
                  <a:prstClr val="black">
                    <a:lumMod val="75000"/>
                    <a:lumOff val="25000"/>
                  </a:prstClr>
                </a:bgClr>
              </a:pattFill>
              <a:effectLst>
                <a:outerShdw blurRad="38100" dist="19050" dir="2700000" algn="tl" rotWithShape="0">
                  <a:prstClr val="black">
                    <a:lumMod val="50000"/>
                    <a:alpha val="40000"/>
                  </a:prstClr>
                </a:outerShdw>
              </a:effectLst>
              <a:ea typeface="ＭＳ Ｐゴシック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" t="9337" r="13853" b="9933"/>
          <a:stretch/>
        </p:blipFill>
        <p:spPr>
          <a:xfrm>
            <a:off x="5934269" y="2300221"/>
            <a:ext cx="3144416" cy="3736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16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32237" cy="4517689"/>
          </a:xfrm>
        </p:spPr>
        <p:txBody>
          <a:bodyPr/>
          <a:lstStyle/>
          <a:p>
            <a:r>
              <a:rPr lang="en-US" dirty="0" smtClean="0"/>
              <a:t>Homework 6 is available </a:t>
            </a:r>
            <a:r>
              <a:rPr lang="en-US" dirty="0" smtClean="0"/>
              <a:t>on Blackboard</a:t>
            </a:r>
            <a:endParaRPr lang="en-US" dirty="0" smtClean="0"/>
          </a:p>
          <a:p>
            <a:pPr lvl="1"/>
            <a:r>
              <a:rPr lang="en-US" dirty="0" smtClean="0"/>
              <a:t>Parts 4 and 5 do </a:t>
            </a:r>
            <a:r>
              <a:rPr lang="en-US" u="sng" dirty="0" smtClean="0"/>
              <a:t>not</a:t>
            </a:r>
            <a:r>
              <a:rPr lang="en-US" dirty="0" smtClean="0"/>
              <a:t> require recursion</a:t>
            </a:r>
          </a:p>
          <a:p>
            <a:pPr lvl="1"/>
            <a:r>
              <a:rPr lang="en-US" dirty="0" smtClean="0"/>
              <a:t>Homework </a:t>
            </a:r>
            <a:r>
              <a:rPr lang="en-US" dirty="0" smtClean="0"/>
              <a:t>is due on </a:t>
            </a:r>
            <a:r>
              <a:rPr lang="en-US" dirty="0" smtClean="0"/>
              <a:t>Friday, April 27th</a:t>
            </a:r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/>
              <a:t>Final exam is when?</a:t>
            </a:r>
          </a:p>
          <a:p>
            <a:pPr lvl="1"/>
            <a:r>
              <a:rPr lang="en-US" sz="3200" dirty="0"/>
              <a:t>Friday, May 18th from 6 to 8 PM</a:t>
            </a:r>
          </a:p>
          <a:p>
            <a:pPr lvl="1"/>
            <a:r>
              <a:rPr lang="en-US" dirty="0" smtClean="0"/>
              <a:t>If you can’t take the exam then, you need to let </a:t>
            </a:r>
            <a:br>
              <a:rPr lang="en-US" dirty="0" smtClean="0"/>
            </a:br>
            <a:r>
              <a:rPr lang="en-US" dirty="0" smtClean="0"/>
              <a:t>Dr. Gibson know via email by </a:t>
            </a:r>
            <a:r>
              <a:rPr lang="en-US" b="1" i="1" u="sng" dirty="0" smtClean="0">
                <a:solidFill>
                  <a:srgbClr val="FF0000"/>
                </a:solidFill>
              </a:rPr>
              <a:t>Wednesday @ 9 PM</a:t>
            </a:r>
            <a:endParaRPr lang="en-US" b="1" i="1" u="sng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841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31358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Katherine Johnson:</a:t>
            </a:r>
          </a:p>
          <a:p>
            <a:pPr lvl="1"/>
            <a:r>
              <a:rPr lang="en-US" sz="1600" dirty="0"/>
              <a:t>https://commons.wikimedia.org/wiki/File:Katherine_Johnson_at_NASA,_in_1966.jpg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55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understand how data is represented </a:t>
            </a:r>
            <a:br>
              <a:rPr lang="en-US" dirty="0" smtClean="0"/>
            </a:br>
            <a:r>
              <a:rPr lang="en-US" dirty="0" smtClean="0"/>
              <a:t>and stored in memory</a:t>
            </a:r>
          </a:p>
          <a:p>
            <a:pPr lvl="1"/>
            <a:r>
              <a:rPr lang="en-US" sz="3200" dirty="0" smtClean="0"/>
              <a:t>Binary numbers</a:t>
            </a:r>
          </a:p>
          <a:p>
            <a:pPr lvl="1"/>
            <a:r>
              <a:rPr lang="en-US" dirty="0" smtClean="0"/>
              <a:t>Converting</a:t>
            </a:r>
          </a:p>
          <a:p>
            <a:pPr lvl="2"/>
            <a:r>
              <a:rPr lang="en-US" dirty="0" smtClean="0"/>
              <a:t>Binary to Decimal</a:t>
            </a:r>
          </a:p>
          <a:p>
            <a:pPr lvl="2"/>
            <a:r>
              <a:rPr lang="en-US" dirty="0" smtClean="0"/>
              <a:t>Decimal </a:t>
            </a:r>
            <a:r>
              <a:rPr lang="en-US" smtClean="0"/>
              <a:t>to Binary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 review what we learned about file I/O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08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“Bridge Course”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offering CMSC 291 again this </a:t>
            </a:r>
            <a:r>
              <a:rPr lang="en-US" dirty="0" smtClean="0"/>
              <a:t>summer</a:t>
            </a:r>
            <a:endParaRPr lang="en-US" dirty="0" smtClean="0"/>
          </a:p>
          <a:p>
            <a:pPr lvl="1"/>
            <a:r>
              <a:rPr lang="en-US" dirty="0" smtClean="0"/>
              <a:t>Course for CMSC/CMPE students who earn a “C” instead of the </a:t>
            </a:r>
            <a:r>
              <a:rPr lang="en-US" dirty="0"/>
              <a:t>“B” </a:t>
            </a:r>
            <a:r>
              <a:rPr lang="en-US" dirty="0" smtClean="0"/>
              <a:t>required for their major</a:t>
            </a:r>
          </a:p>
          <a:p>
            <a:pPr lvl="2"/>
            <a:r>
              <a:rPr lang="en-US" sz="2800" dirty="0" smtClean="0"/>
              <a:t>Grade must be result of a single poor score (</a:t>
            </a:r>
            <a:r>
              <a:rPr lang="en-US" sz="2800" i="1" dirty="0" smtClean="0"/>
              <a:t>e.g.</a:t>
            </a:r>
            <a:r>
              <a:rPr lang="en-US" sz="2800" dirty="0" smtClean="0"/>
              <a:t>, did badly on the midterm or a project)</a:t>
            </a:r>
          </a:p>
          <a:p>
            <a:pPr lvl="2"/>
            <a:r>
              <a:rPr lang="en-US" sz="2800" dirty="0" smtClean="0"/>
              <a:t>Won’t change CMSC 201 grade, but will allow</a:t>
            </a:r>
            <a:br>
              <a:rPr lang="en-US" sz="2800" dirty="0" smtClean="0"/>
            </a:br>
            <a:r>
              <a:rPr lang="en-US" sz="2800" dirty="0" smtClean="0"/>
              <a:t>eligible students to take CMSC 202 in </a:t>
            </a:r>
            <a:r>
              <a:rPr lang="en-US" sz="2800" dirty="0" smtClean="0"/>
              <a:t>Fall 18</a:t>
            </a:r>
            <a:endParaRPr lang="en-US" dirty="0" smtClean="0"/>
          </a:p>
          <a:p>
            <a:r>
              <a:rPr lang="en-US" sz="2800" dirty="0" smtClean="0"/>
              <a:t>An announcement </a:t>
            </a:r>
            <a:r>
              <a:rPr lang="en-US" sz="2800" dirty="0" smtClean="0"/>
              <a:t>was made </a:t>
            </a:r>
            <a:r>
              <a:rPr lang="en-US" sz="2800" dirty="0" smtClean="0"/>
              <a:t>on Blackboard </a:t>
            </a:r>
            <a:br>
              <a:rPr lang="en-US" sz="2800" dirty="0" smtClean="0"/>
            </a:br>
            <a:r>
              <a:rPr lang="en-US" sz="2800" dirty="0" smtClean="0"/>
              <a:t>containing all of the details </a:t>
            </a:r>
            <a:r>
              <a:rPr lang="en-US" sz="2800" dirty="0" smtClean="0"/>
              <a:t>last week</a:t>
            </a:r>
            <a:endParaRPr lang="en-US" sz="28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561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Binary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97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Computers store all information (code, text, images, sound,) as a binary representation</a:t>
            </a:r>
          </a:p>
          <a:p>
            <a:pPr lvl="1"/>
            <a:r>
              <a:rPr lang="en-US" dirty="0" smtClean="0"/>
              <a:t>“Binary” means only two parts: 0 and 1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Specific formats for each file help the computer know what type of item/object it is</a:t>
            </a:r>
          </a:p>
          <a:p>
            <a:pPr lvl="3"/>
            <a:endParaRPr lang="en-US" dirty="0"/>
          </a:p>
          <a:p>
            <a:r>
              <a:rPr lang="en-US" dirty="0" smtClean="0"/>
              <a:t>But why use binary?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73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Decimal vs Binary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we use decimal numbers?</a:t>
            </a:r>
          </a:p>
          <a:p>
            <a:pPr lvl="1"/>
            <a:r>
              <a:rPr lang="en-US" dirty="0" smtClean="0"/>
              <a:t>Ones, tens, hundreds, thousands, etc. </a:t>
            </a:r>
          </a:p>
          <a:p>
            <a:pPr lvl="3"/>
            <a:endParaRPr lang="en-US" dirty="0"/>
          </a:p>
          <a:p>
            <a:r>
              <a:rPr lang="en-US" dirty="0" smtClean="0"/>
              <a:t>But computers don’t have fingers…</a:t>
            </a:r>
          </a:p>
          <a:p>
            <a:pPr lvl="1"/>
            <a:r>
              <a:rPr lang="en-US" dirty="0" smtClean="0"/>
              <a:t>What do they have instead?</a:t>
            </a:r>
          </a:p>
          <a:p>
            <a:endParaRPr lang="en-US" dirty="0" smtClean="0"/>
          </a:p>
          <a:p>
            <a:r>
              <a:rPr lang="en-US" dirty="0" smtClean="0"/>
              <a:t>They only have two states: “on” and “off”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04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Decimal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represent a number like 50,932?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1106" y="3770739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5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5169" y="4762205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10</a:t>
            </a:r>
            <a:r>
              <a:rPr lang="en-US" sz="3600" baseline="30000" dirty="0" smtClean="0">
                <a:solidFill>
                  <a:prstClr val="black"/>
                </a:solidFill>
              </a:rPr>
              <a:t>4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1" y="3769069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0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95664" y="4763875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10</a:t>
            </a:r>
            <a:r>
              <a:rPr lang="en-US" sz="3600" baseline="300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321782" y="3769069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9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45845" y="4763875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10</a:t>
            </a:r>
            <a:r>
              <a:rPr lang="en-US" sz="3600" baseline="30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72276" y="3769069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3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96339" y="4763875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10</a:t>
            </a:r>
            <a:r>
              <a:rPr lang="en-US" sz="3600" baseline="300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227197" y="3769069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2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51260" y="4763875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10</a:t>
            </a:r>
            <a:r>
              <a:rPr lang="en-US" sz="3600" baseline="30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 rot="18900000">
            <a:off x="193122" y="2953856"/>
            <a:ext cx="2380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ten thousands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18900000">
            <a:off x="1265082" y="3103875"/>
            <a:ext cx="17940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thousands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18900000">
            <a:off x="2301259" y="3121489"/>
            <a:ext cx="1206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hundreds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18900000">
            <a:off x="3367589" y="3300863"/>
            <a:ext cx="90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tens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18900000">
            <a:off x="4310635" y="3300863"/>
            <a:ext cx="90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ones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2878" y="5560936"/>
            <a:ext cx="5349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</a:rPr>
              <a:t>Decimal uses 10 digits, so…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12816" y="2619632"/>
            <a:ext cx="3395259" cy="3395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x 10</a:t>
            </a:r>
            <a:r>
              <a:rPr lang="en-US" sz="2800" b="1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    2</a:t>
            </a:r>
          </a:p>
          <a:p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x 10</a:t>
            </a:r>
            <a:r>
              <a:rPr lang="en-US" sz="2800" b="1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   30</a:t>
            </a:r>
          </a:p>
          <a:p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 x 10</a:t>
            </a:r>
            <a:r>
              <a:rPr lang="en-US" sz="2800" b="1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  900</a:t>
            </a:r>
          </a:p>
          <a:p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x 10</a:t>
            </a:r>
            <a:r>
              <a:rPr lang="en-US" sz="2800" b="1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 0000</a:t>
            </a:r>
          </a:p>
          <a:p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x 10</a:t>
            </a:r>
            <a:r>
              <a:rPr lang="en-US" sz="2800" b="1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50000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------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Total:   50932</a:t>
            </a:r>
          </a:p>
          <a:p>
            <a:endParaRPr lang="en-US" sz="2800" b="1" baseline="300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36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 animBg="1"/>
      <p:bldP spid="10" grpId="0"/>
      <p:bldP spid="12" grpId="0" animBg="1"/>
      <p:bldP spid="13" grpId="0"/>
      <p:bldP spid="15" grpId="0" animBg="1"/>
      <p:bldP spid="16" grpId="0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34669</TotalTime>
  <Words>1486</Words>
  <Application>Microsoft Office PowerPoint</Application>
  <PresentationFormat>On-screen Show (4:3)</PresentationFormat>
  <Paragraphs>407</Paragraphs>
  <Slides>30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MS PGothic</vt:lpstr>
      <vt:lpstr>Arial</vt:lpstr>
      <vt:lpstr>Calibri</vt:lpstr>
      <vt:lpstr>Courier New</vt:lpstr>
      <vt:lpstr>Wingdings</vt:lpstr>
      <vt:lpstr>Office Theme</vt:lpstr>
      <vt:lpstr>CMSC201  Computer Science I for Majors  Lecture 20 – Binary (and File I/O)</vt:lpstr>
      <vt:lpstr>Last Class We Covered</vt:lpstr>
      <vt:lpstr>Any Questions from Last Time?</vt:lpstr>
      <vt:lpstr>Today’s Objectives</vt:lpstr>
      <vt:lpstr>“Bridge Course”</vt:lpstr>
      <vt:lpstr>Binary Numbers</vt:lpstr>
      <vt:lpstr>Binary Numbers</vt:lpstr>
      <vt:lpstr>Decimal vs Binary</vt:lpstr>
      <vt:lpstr>Decimal Example</vt:lpstr>
      <vt:lpstr>Another Decimal Example</vt:lpstr>
      <vt:lpstr>Binary Example</vt:lpstr>
      <vt:lpstr>Binary to Decimal Conversion</vt:lpstr>
      <vt:lpstr>Exercise: Converting From Binary</vt:lpstr>
      <vt:lpstr>Exercise: Converting From Binary</vt:lpstr>
      <vt:lpstr>Decimal to Binary Conversion</vt:lpstr>
      <vt:lpstr>Converting to Binary</vt:lpstr>
      <vt:lpstr>Converting to Binary</vt:lpstr>
      <vt:lpstr>Binary Tips and Tricks</vt:lpstr>
      <vt:lpstr>File Input and Output (Review)</vt:lpstr>
      <vt:lpstr>Quick Review</vt:lpstr>
      <vt:lpstr>Exercise: Jabberwocky</vt:lpstr>
      <vt:lpstr>Jabberwocky Solution Pseudocode</vt:lpstr>
      <vt:lpstr>Jabberwocky Solution Code</vt:lpstr>
      <vt:lpstr>Jabberwocky Solution Walkthrough</vt:lpstr>
      <vt:lpstr>Jabberwocky Solution Walkthrough</vt:lpstr>
      <vt:lpstr>Jabberwocky Solution Walkthrough</vt:lpstr>
      <vt:lpstr>Jabberwocky Solution Walkthrough</vt:lpstr>
      <vt:lpstr>PowerPoint Presentation</vt:lpstr>
      <vt:lpstr>Announcements</vt:lpstr>
      <vt:lpstr>Image Sources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424</cp:revision>
  <dcterms:created xsi:type="dcterms:W3CDTF">2014-05-05T14:25:42Z</dcterms:created>
  <dcterms:modified xsi:type="dcterms:W3CDTF">2018-04-24T15:30:06Z</dcterms:modified>
</cp:coreProperties>
</file>